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30"/>
  </p:notesMasterIdLst>
  <p:sldIdLst>
    <p:sldId id="347" r:id="rId4"/>
    <p:sldId id="263" r:id="rId5"/>
    <p:sldId id="286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00FF"/>
    <a:srgbClr val="00B0F0"/>
    <a:srgbClr val="0091EA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49" autoAdjust="0"/>
    <p:restoredTop sz="94660"/>
  </p:normalViewPr>
  <p:slideViewPr>
    <p:cSldViewPr>
      <p:cViewPr>
        <p:scale>
          <a:sx n="80" d="100"/>
          <a:sy n="80" d="100"/>
        </p:scale>
        <p:origin x="-164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228600"/>
            <a:ext cx="7162800" cy="1219200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Особенности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сопровождения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детей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ОВЗ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различных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категорий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детей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нарушениями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слуха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К категории детей с нарушениями слуха относятся дети, имеющие стойкое двустороннее нарушение слуховой функции, при котором речевое общение с окружающими посредством устной речи затруднено (тугоухость) или невозможно (глухота).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Если в классе есть ребенок с нарушением слуха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Следите за наличием у него слуховых аппаратов (слабослышащий ребенок должен носить два аппарата).</a:t>
            </a:r>
          </a:p>
          <a:p>
            <a:r>
              <a:rPr lang="ru-RU" sz="2400" dirty="0" smtClean="0"/>
              <a:t>Ребенку лучше сидеть максимально близко к учителю.</a:t>
            </a:r>
          </a:p>
          <a:p>
            <a:r>
              <a:rPr lang="ru-RU" sz="2400" dirty="0" smtClean="0"/>
              <a:t>Слабослышащий должен иметь возможность видеть говорящего. Старайтесь не поворачиваться к слабослышащему спиной; делая важные сообщения, смотрите на ребенка. Важно следить за тем, чтобы плохо слышащий ребенок быстро отыскивал взглядом говорящего и быстро переводил взгляд с одного говорящего на другого.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Учителю и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тьютору</a:t>
            </a:r>
            <a:r>
              <a:rPr lang="ru-RU" sz="2400" b="1" i="1" dirty="0" smtClean="0">
                <a:solidFill>
                  <a:srgbClr val="FF0000"/>
                </a:solidFill>
              </a:rPr>
              <a:t> необходимо контролировать то, что ребенок правильно понял сказанное. Спрашивайте, проверяйте, поощряйте вопросы!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детей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нарушениями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слуха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err="1" smtClean="0"/>
              <a:t>Тьютору</a:t>
            </a:r>
            <a:r>
              <a:rPr lang="ru-RU" sz="2000" dirty="0" smtClean="0"/>
              <a:t>, сопровождающему ребенка	с нарушениями	слуха, необходимо	провести предварительную работу по информированию учеников об особенностях слабослышащих. </a:t>
            </a:r>
          </a:p>
          <a:p>
            <a:r>
              <a:rPr lang="ru-RU" sz="2000" dirty="0" smtClean="0"/>
              <a:t>Детям нужно объяснить, что слуховая аппаратура требует бережного отношения и что она может только ограниченно компенсировать понижение слуха.</a:t>
            </a:r>
          </a:p>
          <a:p>
            <a:r>
              <a:rPr lang="ru-RU" sz="2000" dirty="0" smtClean="0"/>
              <a:t>Ученикам с нормальным развитием можно создать условия для идентификации себя со слабослышащими. </a:t>
            </a:r>
          </a:p>
          <a:p>
            <a:r>
              <a:rPr lang="ru-RU" sz="2000" dirty="0" smtClean="0"/>
              <a:t>В классе важно принять правила поведения, прежде всего, соблюдение шумового режима, что означает создание условий для вычленения слабослышащими нужной речевой информации.</a:t>
            </a:r>
          </a:p>
          <a:p>
            <a:r>
              <a:rPr lang="ru-RU" sz="2000" dirty="0" smtClean="0"/>
              <a:t>Нормально слышащим школьникам	нужно	рекомендовать говорить со слабослышащими сверстниками четко, выразительно, избегая скороговорки, создавая условия для переспроса, для уточнения непонятого.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детей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с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нарушениями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слуха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Слабослышащему ребенку надо дать почувствовать, что ему нет необходимости делать вид, что он хорошо слышит.</a:t>
            </a:r>
          </a:p>
          <a:p>
            <a:r>
              <a:rPr lang="ru-RU" sz="2000" dirty="0" smtClean="0"/>
              <a:t>Родители также должны понимать особенности обучения и воспитания в условиях инклюзии. Их задача – способствовать социальной интеграции, социальному взаимодействию обычных детей и детей с нарушением слуха, и поэтому сами нуждаются в просвещении.</a:t>
            </a:r>
          </a:p>
          <a:p>
            <a:r>
              <a:rPr lang="ru-RU" sz="2000" dirty="0" smtClean="0"/>
              <a:t>Создание комфортной, безопасной обстановки необходимо, так как напряжение, слуховая </a:t>
            </a:r>
            <a:r>
              <a:rPr lang="ru-RU" sz="2000" dirty="0" err="1" smtClean="0"/>
              <a:t>депривация</a:t>
            </a:r>
            <a:r>
              <a:rPr lang="ru-RU" sz="2000" dirty="0" smtClean="0"/>
              <a:t> еще больше осложняет коммуникацию. Успехи слабослышащего во многом зависят </a:t>
            </a:r>
            <a:r>
              <a:rPr lang="ru-RU" sz="2000" dirty="0" smtClean="0"/>
              <a:t>от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</a:t>
            </a:r>
            <a:r>
              <a:rPr lang="ru-RU" sz="2000" dirty="0" smtClean="0"/>
              <a:t>положительной самооценки, включенности в совместную деятельность.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детей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нарушениями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зрения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 </a:t>
            </a:r>
            <a:r>
              <a:rPr lang="ru-RU" sz="2000" u="sng" dirty="0" smtClean="0"/>
              <a:t>слепым</a:t>
            </a:r>
            <a:r>
              <a:rPr lang="ru-RU" sz="2000" dirty="0" smtClean="0"/>
              <a:t> относятся дети с остротой зрения от 0 (0 %) до 0,04 (4 %) на лучше видящем глазу с коррекцией очками. Слепые дети практически не могут	использовать	зрение	в	ориентировочной	и	познавательной деятельности.</a:t>
            </a:r>
          </a:p>
          <a:p>
            <a:r>
              <a:rPr lang="ru-RU" sz="2000" u="sng" dirty="0" smtClean="0"/>
              <a:t>Слабовидящие</a:t>
            </a:r>
            <a:r>
              <a:rPr lang="ru-RU" sz="2000" dirty="0" smtClean="0"/>
              <a:t> дети – это дети с остротой зрения от 0,05 (5 %) до 0,4 (40 %) на лучше видящем глазу с коррекцией очками.</a:t>
            </a:r>
          </a:p>
          <a:p>
            <a:r>
              <a:rPr lang="ru-RU" sz="2000" dirty="0" smtClean="0"/>
              <a:t>Дети с </a:t>
            </a:r>
            <a:r>
              <a:rPr lang="ru-RU" sz="2000" u="sng" dirty="0" smtClean="0"/>
              <a:t>пониженным зрением</a:t>
            </a:r>
            <a:r>
              <a:rPr lang="ru-RU" sz="2000" dirty="0" smtClean="0"/>
              <a:t>, или дети с пограничным зрением между слабовидением и нормой, – это дети с остротой зрения от 0,5 (50 %) до 0,8 (80 %) на лучше видящем глазу с коррекцией очками.</a:t>
            </a:r>
          </a:p>
          <a:p>
            <a:r>
              <a:rPr lang="ru-RU" sz="2000" dirty="0" smtClean="0"/>
              <a:t>При отсутствии зрения возникает некоторое общее отставание в развития слепого ребенка по сравнению с развитием зрячего, что обусловлено меньшей активностью при познании окружающего мира. </a:t>
            </a:r>
          </a:p>
          <a:p>
            <a:r>
              <a:rPr lang="ru-RU" sz="2000" dirty="0" smtClean="0"/>
              <a:t>Периоды развития слепых детей не совпадают с периодами развития зрячих.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03238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>
                <a:solidFill>
                  <a:srgbClr val="FF0000"/>
                </a:solidFill>
              </a:rPr>
              <a:t>Если в классе есть ребенок с нарушением зрения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Необходимо четко дозировать зрительную нагрузку. Оптимальная нагрузка на зрение у слабовидящих учеников составляет не более 15–20 минут непрерывной работы. Для учеников с глубоким нарушением зрения, в зависимости от индивидуальных особенностей, она не должна превышать 10–15 минут.</a:t>
            </a:r>
          </a:p>
          <a:p>
            <a:r>
              <a:rPr lang="ru-RU" sz="2000" dirty="0" smtClean="0"/>
              <a:t>Важно выбрать оптимально освещенное рабочее место, где ребенку максимально видно доску и учителя, например, первая парта в среднем ряду. Ребенок с глубоким снижением зрения, опирающийся в своей работе на осязание и слух, может работать за любой партой с учетом степени слышимости в этом месте. В классе должны быть обеспечены повышенная общая освещенность (не менее 1000 люкс) или местное освещение на рабочем месте не менее 400–500 люкс.</a:t>
            </a:r>
          </a:p>
          <a:p>
            <a:r>
              <a:rPr lang="ru-RU" sz="2000" dirty="0" smtClean="0"/>
              <a:t>Особое внимание следует уделять точности высказываний, описаний, инструкций, не полагаясь на жесты и мимику. </a:t>
            </a:r>
          </a:p>
          <a:p>
            <a:r>
              <a:rPr lang="ru-RU" sz="2000" dirty="0" smtClean="0"/>
              <a:t>Речь учителя должна быть  выразительной и точной, ему необходимо проговаривать все, что он делает, пишет или рисует.</a:t>
            </a:r>
          </a:p>
          <a:p>
            <a:r>
              <a:rPr lang="ru-RU" sz="2000" dirty="0" smtClean="0"/>
              <a:t>Называйте каждого говорящего по имени, чтобы было понятно, кто говорит.</a:t>
            </a:r>
          </a:p>
          <a:p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solidFill>
                  <a:srgbClr val="FF0000"/>
                </a:solidFill>
              </a:rPr>
              <a:t/>
            </a:r>
            <a:br>
              <a:rPr lang="ru-RU" sz="2700" b="1" u="sng" dirty="0" smtClean="0">
                <a:solidFill>
                  <a:srgbClr val="FF0000"/>
                </a:solidFill>
              </a:rPr>
            </a:br>
            <a:r>
              <a:rPr lang="ru-RU" sz="2700" b="1" u="sng" dirty="0" smtClean="0">
                <a:solidFill>
                  <a:srgbClr val="FF0000"/>
                </a:solidFill>
              </a:rPr>
              <a:t/>
            </a:r>
            <a:br>
              <a:rPr lang="ru-RU" sz="2700" b="1" u="sng" dirty="0" smtClean="0">
                <a:solidFill>
                  <a:srgbClr val="FF0000"/>
                </a:solidFill>
              </a:rPr>
            </a:br>
            <a:r>
              <a:rPr lang="ru-RU" sz="2700" b="1" u="sng" dirty="0" smtClean="0">
                <a:solidFill>
                  <a:srgbClr val="FF0000"/>
                </a:solidFill>
              </a:rPr>
              <a:t>Если в классе есть ребенок с нарушением зрения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Ребенок должен иметь возможность ориентироваться в пространстве: знать основные ориентиры комнаты, где проводятся занятия, путь к своему месту. В связи с этим не следует менять обстановку и место ребенка, особенно на первых порах, пока он не выработает автоматизма движения в знакомом помещении.</a:t>
            </a:r>
          </a:p>
          <a:p>
            <a:r>
              <a:rPr lang="ru-RU" sz="2400" dirty="0" smtClean="0"/>
              <a:t>Ребенку важно научиться спрашивать и принимать помощь от сверстников. Очень важно, чтобы в этой ситуации ребенок сохранял чувство собственного достоинства и стремился сам оказывать помощь в ситуации, соответствующей его возможностям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Нарушения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опорно-двигательного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аппарата,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детский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церебральный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паралич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(ДЦП)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Нарушения функций опорно-двигательного аппарата могут носить как врожденный, так и приобретенный характер.</a:t>
            </a:r>
          </a:p>
          <a:p>
            <a:r>
              <a:rPr lang="ru-RU" sz="2900" dirty="0" smtClean="0"/>
              <a:t>В зависимости от причины и времени возникновения и от действия вредных факторов выделяют следующие виды нарушений опорно-двигательного аппарата:</a:t>
            </a:r>
          </a:p>
          <a:p>
            <a:r>
              <a:rPr lang="ru-RU" sz="2900" dirty="0" smtClean="0"/>
              <a:t>Заболевания центральной нервной системы: – ДЦП;</a:t>
            </a:r>
          </a:p>
          <a:p>
            <a:r>
              <a:rPr lang="ru-RU" sz="2900" dirty="0" smtClean="0"/>
              <a:t>миопатия, нарушения функций опорно-двигательного аппарата при </a:t>
            </a:r>
            <a:r>
              <a:rPr lang="ru-RU" sz="2900" dirty="0" err="1" smtClean="0"/>
              <a:t>торзионной</a:t>
            </a:r>
            <a:r>
              <a:rPr lang="ru-RU" sz="2900" dirty="0" smtClean="0"/>
              <a:t> </a:t>
            </a:r>
            <a:r>
              <a:rPr lang="ru-RU" sz="2900" dirty="0" err="1" smtClean="0"/>
              <a:t>дистонии</a:t>
            </a:r>
            <a:r>
              <a:rPr lang="ru-RU" sz="2900" dirty="0" smtClean="0"/>
              <a:t> и других стойких </a:t>
            </a:r>
            <a:r>
              <a:rPr lang="ru-RU" sz="2900" dirty="0" err="1" smtClean="0"/>
              <a:t>гиперкинетических</a:t>
            </a:r>
            <a:r>
              <a:rPr lang="ru-RU" sz="2900" dirty="0" smtClean="0"/>
              <a:t> синдромах врожденной и наследственной природы;</a:t>
            </a:r>
          </a:p>
          <a:p>
            <a:r>
              <a:rPr lang="ru-RU" sz="2900" dirty="0" smtClean="0"/>
              <a:t>нарушения	функций	опорно-двигательного	аппарата	после перенесенного полиомиелита и других нейроинфекций.</a:t>
            </a:r>
          </a:p>
          <a:p>
            <a:r>
              <a:rPr lang="ru-RU" sz="2900" dirty="0" smtClean="0"/>
              <a:t>Врожденная	и	приобретенная	патология	опорно-двигательного аппарата:</a:t>
            </a:r>
          </a:p>
          <a:p>
            <a:r>
              <a:rPr lang="ru-RU" sz="2900" dirty="0" smtClean="0"/>
              <a:t>врожденный вывих бедра; </a:t>
            </a:r>
          </a:p>
          <a:p>
            <a:r>
              <a:rPr lang="ru-RU" sz="2900" dirty="0" smtClean="0"/>
              <a:t> кривошея;</a:t>
            </a:r>
          </a:p>
          <a:p>
            <a:r>
              <a:rPr lang="ru-RU" sz="2900" dirty="0" smtClean="0"/>
              <a:t>косолапость и другие деформации стоп; </a:t>
            </a:r>
          </a:p>
          <a:p>
            <a:r>
              <a:rPr lang="ru-RU" sz="2900" dirty="0" smtClean="0"/>
              <a:t>недоразвитие и дефекты конечностей; – аномалии развития позвоночника;</a:t>
            </a:r>
          </a:p>
          <a:p>
            <a:r>
              <a:rPr lang="ru-RU" sz="2900" dirty="0" smtClean="0"/>
              <a:t>травмы спинного и головного мозга, конечностей; – полиартрит;</a:t>
            </a:r>
          </a:p>
          <a:p>
            <a:r>
              <a:rPr lang="ru-RU" sz="2900" dirty="0" smtClean="0"/>
              <a:t>заболевания скелета (остеомиелит, опухоли костей и т.д.); – системные заболевания скелета (рахит, хондродистрофия).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развития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Двигательные	расстройства	характеризуются	нарушениями координации, темпа движений, ограничением их объема и силы, что приводит к невозможности или частичному нарушению </a:t>
            </a:r>
            <a:r>
              <a:rPr lang="ru-RU" sz="2000" dirty="0" err="1" smtClean="0"/>
              <a:t>существления</a:t>
            </a:r>
            <a:r>
              <a:rPr lang="ru-RU" sz="2000" dirty="0" smtClean="0"/>
              <a:t> движений скелетно-мышечной системой во времени и пространстве.</a:t>
            </a:r>
          </a:p>
          <a:p>
            <a:r>
              <a:rPr lang="ru-RU" sz="2000" dirty="0" smtClean="0"/>
              <a:t>Большинство детей с нарушениями опорно-двигательного аппарата – это дети с ДЦП.</a:t>
            </a:r>
          </a:p>
          <a:p>
            <a:r>
              <a:rPr lang="ru-RU" sz="2000" dirty="0" smtClean="0"/>
              <a:t>ДЦП объединяет целую группу состояний, при которых нарушаются движения и способность контролировать положение тела в пространстве. Ребенок с церебральным параличом не может управлять своими движениями так, как другие дети.</a:t>
            </a:r>
          </a:p>
          <a:p>
            <a:r>
              <a:rPr lang="ru-RU" sz="2000" dirty="0" smtClean="0"/>
              <a:t>Развитие движений тесно связано с развитием других навыков, поэтому ребенку с ДЦП будет трудно не только учиться двигаться, но и развиваться в других важных областях: игре, общении, самообслуживании.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rgbClr val="FF0000"/>
                </a:solidFill>
              </a:rPr>
              <a:t/>
            </a:r>
            <a:br>
              <a:rPr lang="ru-RU" sz="3100" b="1" u="sng" dirty="0" smtClean="0">
                <a:solidFill>
                  <a:srgbClr val="FF0000"/>
                </a:solidFill>
              </a:rPr>
            </a:br>
            <a:r>
              <a:rPr lang="ru-RU" sz="3100" b="1" u="sng" dirty="0" smtClean="0">
                <a:solidFill>
                  <a:srgbClr val="FF0000"/>
                </a:solidFill>
              </a:rPr>
              <a:t>Если в классе есть ребенок с ДЦП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При повышенном или сниженном мышечном тонусе ребенку важно подобрать правильную мебель.</a:t>
            </a:r>
          </a:p>
          <a:p>
            <a:r>
              <a:rPr lang="ru-RU" sz="2400" dirty="0" smtClean="0"/>
              <a:t>Учащийся с двигательными нарушениями должен иметь возможность передвигаться по школе, классу, другим помещениям тем способом, которым он может; говорить и писать так, как позволяют его моторные возможности.</a:t>
            </a:r>
          </a:p>
          <a:p>
            <a:r>
              <a:rPr lang="ru-RU" sz="2400" dirty="0" smtClean="0"/>
              <a:t>Часто ребенку важно находиться в стабильной позе, при которой влияние тонических рефлексов было бы минимальным.</a:t>
            </a:r>
          </a:p>
          <a:p>
            <a:r>
              <a:rPr lang="ru-RU" sz="2400" dirty="0" smtClean="0"/>
              <a:t>Наличие у детей выраженных проблем двигательного характера делает необходимым использование действий по подражанию, пассивно-активных и совместных действий, продумывание специального содержания деятельности детей.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детей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с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интеллектуальными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нарушениями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u="sng" dirty="0" smtClean="0"/>
              <a:t>Снижение интеллекта</a:t>
            </a:r>
            <a:r>
              <a:rPr lang="ru-RU" sz="2000" dirty="0" smtClean="0"/>
              <a:t> – одно из самых распространенных нарушений. Здесь могут использоваться такие понятия, как </a:t>
            </a:r>
            <a:r>
              <a:rPr lang="ru-RU" sz="2000" dirty="0" smtClean="0">
                <a:solidFill>
                  <a:srgbClr val="FF0000"/>
                </a:solidFill>
              </a:rPr>
              <a:t>нарушение или задержка психического или интеллектуального развития, умственная отсталость</a:t>
            </a:r>
            <a:endParaRPr lang="ru-RU" sz="2000" dirty="0" smtClean="0"/>
          </a:p>
          <a:p>
            <a:r>
              <a:rPr lang="ru-RU" sz="2000" dirty="0" smtClean="0"/>
              <a:t>В клинической психиатрии принято выделять две основные формы интеллектуальных нарушений: умственную отсталость (олигофрению) как разновидность </a:t>
            </a:r>
            <a:r>
              <a:rPr lang="ru-RU" sz="2000" dirty="0" err="1" smtClean="0"/>
              <a:t>дизонтогенеза</a:t>
            </a:r>
            <a:r>
              <a:rPr lang="ru-RU" sz="2000" dirty="0" smtClean="0"/>
              <a:t> (В.В. Ковалев) и деменцию. </a:t>
            </a:r>
          </a:p>
          <a:p>
            <a:r>
              <a:rPr lang="ru-RU" sz="2000" dirty="0" smtClean="0"/>
              <a:t>При олигофрении отсутствует нарастание интеллектуального дефекта. Деменция представляет собой распад более или менее сформированных интеллектуальных функций.</a:t>
            </a:r>
          </a:p>
          <a:p>
            <a:r>
              <a:rPr lang="ru-RU" sz="2000" dirty="0" smtClean="0"/>
              <a:t>В отечественной литературе распространены термины «задержка темпа психического развития» и </a:t>
            </a:r>
            <a:r>
              <a:rPr lang="ru-RU" sz="2000" dirty="0" smtClean="0">
                <a:solidFill>
                  <a:srgbClr val="FF0000"/>
                </a:solidFill>
              </a:rPr>
              <a:t>«задержка психического развития» (ЗПР), </a:t>
            </a:r>
            <a:r>
              <a:rPr lang="ru-RU" sz="2000" dirty="0" smtClean="0"/>
              <a:t>предложенные Г.Е. Сухаревой. Состояния, относимые к ЗПР, являются составной частью более широкого понятия – «пограничная интеллектуальная недостаточность». Они характеризуются прежде всего замедленным темпом психического развития, личностной незрелостью, негрубыми нарушениями познавательной деятельности, по структуре и количественным показателям отличающимися от олигофрении, и имеют тенденцию к компенсации и обратному развитию.</a:t>
            </a:r>
          </a:p>
          <a:p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828800"/>
            <a:ext cx="81534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 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Дети с ОВЗ – это дети, имеющие различные отклонения психического или физического плана, которые обусловливают нарушения общего развития. Единой общепринятой классификации детей с ОВЗ не существует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ru-RU" sz="1800" dirty="0" smtClean="0"/>
              <a:t> 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В России существует восемь основных видов адаптированных программ для детей с различными нарушениями развития: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–I вида – для глухих детей;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–II вида – для слабослышащих и позднооглохших детей; </a:t>
            </a:r>
            <a:endParaRPr lang="ru-RU" sz="1600" b="1" dirty="0" smtClean="0">
              <a:solidFill>
                <a:srgbClr val="0000FF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–III </a:t>
            </a:r>
            <a:r>
              <a:rPr lang="ru-RU" sz="1600" b="1" dirty="0" smtClean="0">
                <a:solidFill>
                  <a:srgbClr val="0000FF"/>
                </a:solidFill>
              </a:rPr>
              <a:t>вида – для незрячих детей;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–IV вида – для слабовидящих детей;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–V вида – для детей с тяжелыми нарушениями речи;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–VI вида – для детей с нарушениями опорно-двигательного аппарата;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–VII вида – для детей с трудностями в обучении и задержкой психического развития;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 VIII вида – для детей с расстройствами аутистического спектра;</a:t>
            </a:r>
          </a:p>
          <a:p>
            <a:pPr algn="just"/>
            <a:r>
              <a:rPr lang="ru-RU" sz="1600" b="1" dirty="0" smtClean="0">
                <a:solidFill>
                  <a:srgbClr val="0000FF"/>
                </a:solidFill>
              </a:rPr>
              <a:t>– программы для детей с умственной отсталостью (интеллектуальными нарушениями)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066800" y="12192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Вопросы типологии</a:t>
            </a:r>
            <a:endParaRPr kumimoji="1" lang="en-US" altLang="ko-KR" sz="3500" dirty="0">
              <a:solidFill>
                <a:srgbClr val="FF0000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53340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Задержка психического развития (ЗПР)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733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это психолого-педагогическое определение для наиболее распространенного среди всех встречающихся у детей отклонений в психофизическом развитии. Задержка психического развития рассматривается как вариант психического </a:t>
            </a:r>
            <a:r>
              <a:rPr lang="ru-RU" dirty="0" err="1" smtClean="0"/>
              <a:t>дизонтогенеза</a:t>
            </a:r>
            <a:r>
              <a:rPr lang="ru-RU" dirty="0" smtClean="0"/>
              <a:t>, к которому относятся как случаи замедленного психического развития («задержка темпа психического развития»), так и относительно стойкие состояния незрелости эмоционально-волевой сферы и интеллектуальной недостаточности, не достигающей умственной отсталости. ЗПР часто осложняется различными негрубыми, но нередко  стойкими нервно-психическими	расстройствами (астеническими, </a:t>
            </a:r>
            <a:r>
              <a:rPr lang="ru-RU" dirty="0" err="1" smtClean="0"/>
              <a:t>церебрастеническими</a:t>
            </a:r>
            <a:r>
              <a:rPr lang="ru-RU" dirty="0" smtClean="0"/>
              <a:t>, невротическими, </a:t>
            </a:r>
            <a:r>
              <a:rPr lang="ru-RU" dirty="0" err="1" smtClean="0"/>
              <a:t>неврозоподобными</a:t>
            </a:r>
            <a:r>
              <a:rPr lang="ru-RU" dirty="0" smtClean="0"/>
              <a:t> и          др.),	нарушающими интеллектуальную работоспособность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Если в классе есть ребенок с интеллектуальным нарушением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Максимально связывайте материал урока с опытом и повседневной жизнью ребенка.</a:t>
            </a:r>
          </a:p>
          <a:p>
            <a:r>
              <a:rPr lang="ru-RU" sz="2400" dirty="0" smtClean="0"/>
              <a:t>Избегайте путаницы, оставляйте доску чистой.</a:t>
            </a:r>
          </a:p>
          <a:p>
            <a:r>
              <a:rPr lang="ru-RU" sz="2400" dirty="0" smtClean="0"/>
              <a:t>Давайте дополнительную практику при выполнении заданий. </a:t>
            </a:r>
          </a:p>
          <a:p>
            <a:r>
              <a:rPr lang="ru-RU" sz="2400" dirty="0" smtClean="0"/>
              <a:t>Адаптируйте задания так, чтобы они соответствовали уровню ребенка с ОВЗ, разбивайте задание на короткие отрезки и учебные задачи, просите других учеников помогать.</a:t>
            </a:r>
          </a:p>
          <a:p>
            <a:r>
              <a:rPr lang="ru-RU" sz="2400" dirty="0" smtClean="0"/>
              <a:t>Не замечайте нежелательных действий, если ребенок делает это с целью привлечь внимание.</a:t>
            </a:r>
          </a:p>
          <a:p>
            <a:r>
              <a:rPr lang="ru-RU" sz="2400" dirty="0" smtClean="0"/>
              <a:t>Хвалите и уделяйте внимание тогда, когда поведение соответствует желаемому.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ребенка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синдромом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дефицита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внимания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гиперактивности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(СДВГ)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СДВГ	характеризуется	нарушениями	со	стороны	внимания, двигательной расторможенностью (</a:t>
            </a:r>
            <a:r>
              <a:rPr lang="ru-RU" sz="2000" dirty="0" err="1" smtClean="0"/>
              <a:t>гиперактивностью</a:t>
            </a:r>
            <a:r>
              <a:rPr lang="ru-RU" sz="2000" dirty="0" smtClean="0"/>
              <a:t>) и импульсивностью поведения. Кроме того, для большинства детей с этим синдромом характерны недостатки координации движений, </a:t>
            </a:r>
            <a:r>
              <a:rPr lang="ru-RU" sz="2000" dirty="0" err="1" smtClean="0"/>
              <a:t>несформированность</a:t>
            </a:r>
            <a:r>
              <a:rPr lang="ru-RU" sz="2000" dirty="0" smtClean="0"/>
              <a:t> мелкой моторики (что выражается в двигательной неловкости, неуклюжести).</a:t>
            </a:r>
          </a:p>
          <a:p>
            <a:r>
              <a:rPr lang="ru-RU" sz="2000" dirty="0" smtClean="0"/>
              <a:t>Дети с СДВГ чрезвычайно подвижны: все время бегают, крутятся, пытаются куда-то забраться. Их избыточная моторная активность бывает бесцельной, не соответствующей требованиям конкретной обстановки. </a:t>
            </a:r>
            <a:r>
              <a:rPr lang="ru-RU" sz="2000" dirty="0" err="1" smtClean="0"/>
              <a:t>Гиперактивность</a:t>
            </a:r>
            <a:r>
              <a:rPr lang="ru-RU" sz="2000" dirty="0" smtClean="0"/>
              <a:t> проявляется	также беспокойством посторонними движениями во время выполнения заданий, требующих усидчивости</a:t>
            </a:r>
            <a:br>
              <a:rPr lang="ru-RU" sz="2000" dirty="0" smtClean="0"/>
            </a:br>
            <a:r>
              <a:rPr lang="ru-RU" sz="2000" dirty="0" smtClean="0"/>
              <a:t>(ребенок ерзает на стуле, не в состоянии удержать неподвижными руки и ноги). Такие дети нарушают дисциплину, быстро переходят в разряд «неуправляемых хулиганов». Вследствие этого самооценка таких детей низкая, а тревожность повышена. На этом фоне снижается мотивация к обучению и часто возникает агрессивное поведение. У других детей этой группы усиливается регрессия, личностная </a:t>
            </a:r>
            <a:r>
              <a:rPr lang="ru-RU" sz="2000" dirty="0" err="1" smtClean="0"/>
              <a:t>инфантилизация</a:t>
            </a:r>
            <a:r>
              <a:rPr lang="ru-RU" sz="2000" dirty="0" smtClean="0"/>
              <a:t>. Такие дети отказываются от ответственности за свое поведение и обучение.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</a:rPr>
              <a:t>Если в классе есть ребенок с СДВГ: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Такому	ребенку	необходимо	позитивное,	уравновешенное	и последовательное отношение к нему;</a:t>
            </a:r>
          </a:p>
          <a:p>
            <a:r>
              <a:rPr lang="ru-RU" dirty="0" smtClean="0"/>
              <a:t>Важно давать четкие, конкретные инструкции; соблюдать четкий ритм, структуру, организацию;</a:t>
            </a:r>
          </a:p>
          <a:p>
            <a:r>
              <a:rPr lang="ru-RU" dirty="0" smtClean="0"/>
              <a:t>Оптимальное место в классе для ребенка с СДВГ - место у стены и недалеко от стола учителя;</a:t>
            </a:r>
          </a:p>
          <a:p>
            <a:r>
              <a:rPr lang="ru-RU" dirty="0" smtClean="0"/>
              <a:t>Чаще давайте такому ребенку дополнительные задания, допускающие возможность движения (собрать тетради, раздать материалы, листы бумаги и т.д.)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Сопровождение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ребенка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синдромом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раннего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аутизма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(РДА)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расстройствами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аутистического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спектра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(РАС)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 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4958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Детский аутизм в настоящее время рассматривается как особый тип нарушения психического развития. У всех детей с аутизмом нарушено развитие средств коммуникации и социальных навыков</a:t>
            </a:r>
          </a:p>
          <a:p>
            <a:r>
              <a:rPr lang="ru-RU" sz="2000" dirty="0" smtClean="0"/>
              <a:t>У детей с РДА ограничены когнитивные возможности; прежде всего это трудности переключения с одного действия на другое, за которыми стоит инертность	нервных	процессов.	Инертность	может	относиться	к двигательной,      речевой,	интеллектуальной	сферам.      Труднее	всего преодолевается инертность в мыслительной сфере,     что необходимо учитывать при сопровождении ребенка в учебной деятельности.</a:t>
            </a:r>
          </a:p>
          <a:p>
            <a:r>
              <a:rPr lang="ru-RU" sz="2000" dirty="0" smtClean="0"/>
              <a:t>Как правило, процесс адаптации ребенка с РДА является длительным и нестабильным. Наблюдения показывают, что для ребенка с РДА важна продолжительность контактов. Это относится, прежде всего, к основному педагогу и </a:t>
            </a:r>
            <a:r>
              <a:rPr lang="ru-RU" sz="2000" dirty="0" err="1" smtClean="0"/>
              <a:t>тьютору</a:t>
            </a:r>
            <a:r>
              <a:rPr lang="ru-RU" sz="2000" dirty="0" smtClean="0"/>
              <a:t>, которые проводят с этими детьми максимально длительное время.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5083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Если в классе есть ребенок с аутизмом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44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Необходимо создать ребенку тихое, уединенное место, где бы он мог побыть один. </a:t>
            </a:r>
          </a:p>
          <a:p>
            <a:r>
              <a:rPr lang="ru-RU" sz="2400" dirty="0" smtClean="0"/>
              <a:t>Ребенок должен иметь возможность выйти из класса, он может иметь при себе привычный любимый предмет, игрушку, при этом надо стараться, чтобы это не отвлекало других учеников. </a:t>
            </a:r>
          </a:p>
          <a:p>
            <a:r>
              <a:rPr lang="ru-RU" sz="2400" dirty="0" smtClean="0"/>
              <a:t>Такому ученику предпочтительнее сидеть на последней парте, где он будет постепенно привыкать к обстановке.</a:t>
            </a:r>
          </a:p>
          <a:p>
            <a:r>
              <a:rPr lang="ru-RU" sz="2400" dirty="0" smtClean="0"/>
              <a:t>Важно предоставить ребенку возможность самостоятельно обследовать помещение класса, комнаты для занятий.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Если в классе есть ребенок с аутизмом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Нужно дозировать контакты с ребенком, т.к. может наступить пресыщение – тогда даже приятная ситуация становится для ребенка дискомфортной и может разрушить уже достигнутое.</a:t>
            </a:r>
          </a:p>
          <a:p>
            <a:r>
              <a:rPr lang="ru-RU" sz="2400" dirty="0" smtClean="0"/>
              <a:t> Общение с ребенком  должно осуществляться негромким голосом, в некоторых случаях, особенно если ребенок возбужден, даже шепотом. </a:t>
            </a:r>
          </a:p>
          <a:p>
            <a:r>
              <a:rPr lang="ru-RU" sz="2400" dirty="0" smtClean="0"/>
              <a:t>Необходимо избегать прямого взгляда на ребенка, резких движений. </a:t>
            </a:r>
          </a:p>
          <a:p>
            <a:r>
              <a:rPr lang="ru-RU" sz="2400" dirty="0" smtClean="0"/>
              <a:t>Не следует обращаться к ребенку с прямыми вопросами или настаивать на продолжительности выполнения задания в случае отказа. </a:t>
            </a:r>
          </a:p>
          <a:p>
            <a:r>
              <a:rPr lang="ru-RU" sz="2400" dirty="0" smtClean="0"/>
              <a:t>Одежда специалиста должна быть темных тонов и в ней должно быть постоянство – это поможет ребенку привыкнуть к нему.</a:t>
            </a:r>
          </a:p>
          <a:p>
            <a:r>
              <a:rPr lang="ru-RU" sz="2400" dirty="0" smtClean="0"/>
              <a:t>Ребенку с аутизмом необходима постоянная поддержка взрослого, его ободрение, чтобы перейти к более активным и сложным отношениям с миром. </a:t>
            </a:r>
          </a:p>
          <a:p>
            <a:pPr>
              <a:buNone/>
            </a:pPr>
            <a:r>
              <a:rPr lang="ru-RU" sz="2400" dirty="0" smtClean="0"/>
              <a:t> В процессе работы в поведении </a:t>
            </a:r>
            <a:r>
              <a:rPr lang="ru-RU" sz="2400" dirty="0" err="1" smtClean="0"/>
              <a:t>аутичного</a:t>
            </a:r>
            <a:r>
              <a:rPr lang="ru-RU" sz="2400" dirty="0" smtClean="0"/>
              <a:t> ребенка выявляются </a:t>
            </a:r>
            <a:r>
              <a:rPr lang="ru-RU" sz="2400" dirty="0" err="1" smtClean="0"/>
              <a:t>стимулы,на</a:t>
            </a:r>
            <a:r>
              <a:rPr lang="ru-RU" sz="2400" dirty="0" smtClean="0"/>
              <a:t> которые необходимо	опираться в ходе коррекционной работы.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7010400" cy="9144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 классификации, предложенной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В.А. Лапшиным и Б.П. </a:t>
            </a:r>
            <a:r>
              <a:rPr lang="ru-RU" sz="2000" dirty="0" err="1" smtClean="0">
                <a:solidFill>
                  <a:srgbClr val="FF0000"/>
                </a:solidFill>
              </a:rPr>
              <a:t>Пузановым</a:t>
            </a:r>
            <a:r>
              <a:rPr lang="ru-RU" sz="2000" dirty="0" smtClean="0">
                <a:solidFill>
                  <a:srgbClr val="FF0000"/>
                </a:solidFill>
              </a:rPr>
              <a:t>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выделяют следующие категории: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98120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· дети	с	нарушением	слуха	(глухие,	слабослышащие, позднооглохшие);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· дети с нарушением зрения (слепые, слабовидящие); · дети с нарушением речи (логопаты);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· дети с нарушением опорно-двигательного аппарата; · дети с умственной отсталостью;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· дети с задержкой психического развития;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 · дети с нарушением поведения и общения;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· 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</a:p>
        </p:txBody>
      </p:sp>
    </p:spTree>
    <p:extLst>
      <p:ext uri="{BB962C8B-B14F-4D97-AF65-F5344CB8AC3E}">
        <p14:creationId xmlns=""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8194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Типология, разработанная М.М. Семаго и Н.Я. Семаго, базируется на предшествующих разработках типологий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Г.Е. Сухаревой, М.С. Певзнер, К.С. Лебединской и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В.В. Лебединского, Д.Н. Исаева.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Выделяются три основные группы	отклоняющегося	развития:	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1905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недостаточное,	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асинхронное	и   поврежденное развитие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к этим категориям добавляется </a:t>
            </a:r>
            <a:r>
              <a:rPr lang="ru-RU" sz="2400" dirty="0" err="1" smtClean="0">
                <a:solidFill>
                  <a:srgbClr val="0000FF"/>
                </a:solidFill>
              </a:rPr>
              <a:t>дефицитарное</a:t>
            </a:r>
            <a:r>
              <a:rPr lang="ru-RU" sz="2400" dirty="0" smtClean="0">
                <a:solidFill>
                  <a:srgbClr val="0000FF"/>
                </a:solidFill>
              </a:rPr>
              <a:t> развитие (как исторически сложившийся тип развития)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295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Основным критерием для выделения групп является </a:t>
            </a:r>
            <a:r>
              <a:rPr lang="ru-RU" sz="2400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sz="2400" dirty="0" smtClean="0">
                <a:solidFill>
                  <a:srgbClr val="FF0000"/>
                </a:solidFill>
              </a:rPr>
              <a:t> уровневой структуры базовых составляющих развития: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произвольной регуляции; </a:t>
            </a:r>
          </a:p>
          <a:p>
            <a:r>
              <a:rPr lang="ru-RU" sz="2000" dirty="0" smtClean="0"/>
              <a:t>пространственно-временных репрезентаций (пространственных представлений);	</a:t>
            </a:r>
          </a:p>
          <a:p>
            <a:r>
              <a:rPr lang="ru-RU" sz="2000" dirty="0" smtClean="0"/>
              <a:t>базовой	аффективной регуляции и регуляторной,       когнитивной и аффективно-эмоциональной сфер.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00FF"/>
                </a:solidFill>
              </a:rPr>
              <a:t>Дополнительными критериями являются такие три неспецифических показателя, как </a:t>
            </a:r>
            <a:r>
              <a:rPr lang="ru-RU" sz="2000" i="1" dirty="0" err="1" smtClean="0">
                <a:solidFill>
                  <a:srgbClr val="FF0000"/>
                </a:solidFill>
              </a:rPr>
              <a:t>обучаемость</a:t>
            </a:r>
            <a:r>
              <a:rPr lang="ru-RU" sz="2000" i="1" dirty="0" smtClean="0">
                <a:solidFill>
                  <a:srgbClr val="FF0000"/>
                </a:solidFill>
              </a:rPr>
              <a:t>, критичность и адекватность.</a:t>
            </a:r>
          </a:p>
          <a:p>
            <a:pPr>
              <a:buNone/>
            </a:pPr>
            <a:r>
              <a:rPr lang="ru-RU" sz="2000" dirty="0" smtClean="0"/>
              <a:t>Для всех категорий отклоняющегося развития важным показателем, который также	можно      рассматривать      как      дифференциально-диагностический критерий, является характер и особенности раннего (от рождения до 3 лет) развития.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6781800" cy="914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Особенности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сопровождения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детей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с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ОВЗ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124200"/>
            <a:ext cx="8229600" cy="2133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Вследствие неоднородности детей с ОВЗ степень сопровождения и задачи сопровождения таких детей в образовательном учреждении также будут различными. 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Однако есть целый ряд общих закономерностей, которые проявляются у большинства детей с ОВЗ</a:t>
            </a:r>
          </a:p>
          <a:p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Общие закономерности: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Дети с ОВЗ – очень уязвимые дети, особо нуждающиеся в спокойной, доброжелательной, ритмичной обстановке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 Им требуются особые методики преподавания и адаптация учебного материала, особая организация учебного процесса в связи с учетом особенностей развития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развития детей с ОВЗ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 специфика восприятия (позднее включение, рассеянность внимания, проблемы с запоминанием и т.п.), снижение памяти и внимания, нарушение волевой регуляции;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нарушение	работоспособности	(астенические	проявления, неравномерность, перепады), истощаемость психических процессов;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 недостаточность знаний и представлений об окружающем мире;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отсутствие бытовых навыков (неумение манипулировать школьными инструментами, неопрятность и др.);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физические особенности (дефекты зрения, слуха, невозможность долго	находиться	в	сидячем	положении,	пониженный/повышенный мышечный тонус и т.п.);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особенности поведения, эмоциональная неустойчивость, заниженная самооценка;	иждивенческие	установки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повышенная</a:t>
            </a:r>
            <a:r>
              <a:rPr lang="ru-RU" dirty="0" smtClean="0">
                <a:solidFill>
                  <a:srgbClr val="0000FF"/>
                </a:solidFill>
              </a:rPr>
              <a:t>	эмоциональная привязанность к родителям (значимому взрослому).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686800" cy="487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· 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i="1" dirty="0" smtClean="0">
                <a:solidFill>
                  <a:srgbClr val="FF0000"/>
                </a:solidFill>
              </a:rPr>
              <a:t>· </a:t>
            </a:r>
            <a:r>
              <a:rPr lang="ru-RU" sz="2200" b="1" i="1" dirty="0" smtClean="0">
                <a:solidFill>
                  <a:srgbClr val="FF0000"/>
                </a:solidFill>
              </a:rPr>
              <a:t>Для всех детей, а для учеников с ОВЗ особенно, крайне важна</a:t>
            </a: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000" dirty="0" smtClean="0"/>
              <a:t> похвала, </a:t>
            </a:r>
            <a:br>
              <a:rPr lang="ru-RU" sz="2000" dirty="0" smtClean="0"/>
            </a:br>
            <a:r>
              <a:rPr lang="ru-RU" sz="2000" dirty="0" smtClean="0"/>
              <a:t>положительная	оценка	достижений и успехов, прорисовка положительной перспективы, повышение самооценки.</a:t>
            </a:r>
            <a:br>
              <a:rPr lang="ru-RU" sz="2000" dirty="0" smtClean="0"/>
            </a:br>
            <a:r>
              <a:rPr lang="ru-RU" sz="2200" i="1" dirty="0" smtClean="0">
                <a:solidFill>
                  <a:srgbClr val="FF0000"/>
                </a:solidFill>
              </a:rPr>
              <a:t>· </a:t>
            </a:r>
            <a:r>
              <a:rPr lang="ru-RU" sz="2200" b="1" i="1" dirty="0" smtClean="0">
                <a:solidFill>
                  <a:srgbClr val="FF0000"/>
                </a:solidFill>
              </a:rPr>
              <a:t>Еще больше, чем другим учащимся, для успешной интеграции ребятам с ОВЗ необходимы</a:t>
            </a:r>
            <a:r>
              <a:rPr lang="ru-RU" sz="2000" dirty="0" smtClean="0"/>
              <a:t> мотивация, прилежание, усидчивость.</a:t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FF0000"/>
                </a:solidFill>
              </a:rPr>
              <a:t>· </a:t>
            </a:r>
            <a:r>
              <a:rPr lang="ru-RU" sz="2200" b="1" i="1" dirty="0" smtClean="0">
                <a:solidFill>
                  <a:srgbClr val="FF0000"/>
                </a:solidFill>
              </a:rPr>
              <a:t>Обучение грамотному распределению времени является важным аспектом сопровождения.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· Важно сформировать реальное представление самого учащегося о его дефицитах и возможных проблемах в освоении учебного материала, а главное – о путях решения этих проблем.</a:t>
            </a:r>
            <a:br>
              <a:rPr lang="ru-RU" sz="2000" dirty="0" smtClean="0"/>
            </a:br>
            <a:r>
              <a:rPr lang="ru-RU" sz="2000" dirty="0" smtClean="0"/>
              <a:t>· Общие рекомендации к построению образовательного процесса в связи с включением детей с ОВЗ в общеобразовательные группы и классы могут сводиться к следующим: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F6F6F"/>
      </a:accent1>
      <a:accent2>
        <a:srgbClr val="9D9D9D"/>
      </a:accent2>
      <a:accent3>
        <a:srgbClr val="C0C0C0"/>
      </a:accent3>
      <a:accent4>
        <a:srgbClr val="A6AEB1"/>
      </a:accent4>
      <a:accent5>
        <a:srgbClr val="FFFFFF"/>
      </a:accent5>
      <a:accent6>
        <a:srgbClr val="BDC7CB"/>
      </a:accent6>
      <a:hlink>
        <a:srgbClr val="6176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F6F6F"/>
      </a:accent1>
      <a:accent2>
        <a:srgbClr val="9D9D9D"/>
      </a:accent2>
      <a:accent3>
        <a:srgbClr val="C0C0C0"/>
      </a:accent3>
      <a:accent4>
        <a:srgbClr val="A6AEB1"/>
      </a:accent4>
      <a:accent5>
        <a:srgbClr val="FFFFFF"/>
      </a:accent5>
      <a:accent6>
        <a:srgbClr val="BDC7CB"/>
      </a:accent6>
      <a:hlink>
        <a:srgbClr val="6176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1255</Words>
  <Application>Microsoft Office PowerPoint</Application>
  <PresentationFormat>Экран (4:3)</PresentationFormat>
  <Paragraphs>142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Office Theme</vt:lpstr>
      <vt:lpstr>1_Office Theme</vt:lpstr>
      <vt:lpstr>15_Office Theme</vt:lpstr>
      <vt:lpstr>Слайд 1</vt:lpstr>
      <vt:lpstr>Слайд 2</vt:lpstr>
      <vt:lpstr>По классификации, предложенной  В.А. Лапшиным и Б.П. Пузановым,  выделяют следующие категории:</vt:lpstr>
      <vt:lpstr>  Типология, разработанная М.М. Семаго и Н.Я. Семаго, базируется на предшествующих разработках типологий  Г.Е. Сухаревой, М.С. Певзнер, К.С. Лебединской и  В.В. Лебединского, Д.Н. Исаева.  Выделяются три основные группы отклоняющегося развития: </vt:lpstr>
      <vt:lpstr>Основным критерием для выделения групп является сформированность уровневой структуры базовых составляющих развития:</vt:lpstr>
      <vt:lpstr>  Особенности сопровождения детей с ОВЗ  </vt:lpstr>
      <vt:lpstr> Общие закономерности: </vt:lpstr>
      <vt:lpstr>Особенности развития детей с ОВЗ</vt:lpstr>
      <vt:lpstr>·   · Для всех детей, а для учеников с ОВЗ особенно, крайне важна  похвала,  положительная оценка достижений и успехов, прорисовка положительной перспективы, повышение самооценки. · Еще больше, чем другим учащимся, для успешной интеграции ребятам с ОВЗ необходимы мотивация, прилежание, усидчивость. · Обучение грамотному распределению времени является важным аспектом сопровождения. · Важно сформировать реальное представление самого учащегося о его дефицитах и возможных проблемах в освоении учебного материала, а главное – о путях решения этих проблем. · Общие рекомендации к построению образовательного процесса в связи с включением детей с ОВЗ в общеобразовательные группы и классы могут сводиться к следующим: </vt:lpstr>
      <vt:lpstr>    Сопровождение детей с нарушениями слуха </vt:lpstr>
      <vt:lpstr> Сопровождение детей с нарушениями слуха </vt:lpstr>
      <vt:lpstr>  Сопровождение детей с нарушениями слуха </vt:lpstr>
      <vt:lpstr>Сопровождение детей с нарушениями зрения</vt:lpstr>
      <vt:lpstr>  Если в классе есть ребенок с нарушением зрения   </vt:lpstr>
      <vt:lpstr>  Если в классе есть ребенок с нарушением зрения </vt:lpstr>
      <vt:lpstr>  Нарушения опорно-двигательного аппарата, детский церебральный паралич (ДЦП) </vt:lpstr>
      <vt:lpstr>Особенности развития</vt:lpstr>
      <vt:lpstr> Если в классе есть ребенок с ДЦП </vt:lpstr>
      <vt:lpstr>  Сопровождение детей с интеллектуальными нарушениями  </vt:lpstr>
      <vt:lpstr>Задержка психического развития (ЗПР)</vt:lpstr>
      <vt:lpstr>Если в классе есть ребенок с интеллектуальным нарушением</vt:lpstr>
      <vt:lpstr> Сопровождение ребенка с синдромом дефицита внимания и гиперактивности (СДВГ) </vt:lpstr>
      <vt:lpstr>Если в классе есть ребенок с СДВГ:</vt:lpstr>
      <vt:lpstr>  Сопровождение ребенка с синдромом раннего детского аутизма (РДА) и расстройствами аутистического спектра (РАС)  </vt:lpstr>
      <vt:lpstr>Если в классе есть ребенок с аутизмом</vt:lpstr>
      <vt:lpstr>Если в классе есть ребенок с аутизмом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1</cp:lastModifiedBy>
  <cp:revision>253</cp:revision>
  <dcterms:created xsi:type="dcterms:W3CDTF">2012-04-26T17:06:14Z</dcterms:created>
  <dcterms:modified xsi:type="dcterms:W3CDTF">2019-10-14T16:59:12Z</dcterms:modified>
</cp:coreProperties>
</file>